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8" r:id="rId3"/>
    <p:sldId id="276" r:id="rId4"/>
    <p:sldId id="285" r:id="rId5"/>
    <p:sldId id="289" r:id="rId6"/>
    <p:sldId id="290" r:id="rId7"/>
    <p:sldId id="273" r:id="rId8"/>
    <p:sldId id="28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F1B9"/>
    <a:srgbClr val="FFF79F"/>
    <a:srgbClr val="305C57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2AE6C-A807-6947-8B6D-9351D1B252A8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E88A0-E350-0148-8A33-14823EEDE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7049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4A72A-F5D2-F24A-8543-001722D3CD35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E504B-E3E5-7E41-9B24-992C76C2C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29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0D63-C8C6-D547-A4A2-97FD95E26249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4275-AECF-174A-BC7A-CC1D65C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4C0-9921-5548-9C7C-69CB74802C94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4275-AECF-174A-BC7A-CC1D65C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02EC-ABFD-9A44-90DB-11B4F21A69AB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4275-AECF-174A-BC7A-CC1D65C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3E7E-8752-754E-8980-A9935AC81351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4275-AECF-174A-BC7A-CC1D65C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589-2FF2-8942-8642-02A152F8EBF0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4275-AECF-174A-BC7A-CC1D65C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D015-4E3E-3848-A3E2-AD7E493312B4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4275-AECF-174A-BC7A-CC1D65C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CC4A-68CF-E84C-B76C-3871B4A75B63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4275-AECF-174A-BC7A-CC1D65C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5E41-4263-D24D-AACB-8D5FEB2FB792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4275-AECF-174A-BC7A-CC1D65C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2FDD-4B49-404B-9712-CFCCC11DF12A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4275-AECF-174A-BC7A-CC1D65C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58B-27C6-004A-AE24-DF41856892D4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4275-AECF-174A-BC7A-CC1D65C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9F67-249C-E046-AB9F-FE3DDB029083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4275-AECF-174A-BC7A-CC1D65C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3A154-F057-1E4C-89DE-069AC0E88644}" type="datetime1">
              <a:rPr lang="en-US"/>
              <a:pPr/>
              <a:t>12/15/12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F4275-AECF-174A-BC7A-CC1D65C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wn gri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862" y="2890457"/>
            <a:ext cx="8152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804000"/>
                </a:solidFill>
                <a:latin typeface="Calibri"/>
                <a:cs typeface="Calibri"/>
              </a:rPr>
              <a:t>session 9:</a:t>
            </a:r>
            <a:r>
              <a:rPr lang="en-US" sz="30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3200" b="1" dirty="0" smtClean="0"/>
              <a:t>What does the Garden of Eden </a:t>
            </a:r>
            <a:br>
              <a:rPr lang="en-US" sz="3200" b="1" dirty="0" smtClean="0"/>
            </a:br>
            <a:r>
              <a:rPr lang="en-US" sz="3200" b="1" dirty="0" smtClean="0"/>
              <a:t>have to do with us?</a:t>
            </a:r>
            <a:endParaRPr lang="en-US" sz="3000" b="1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862" y="4246134"/>
            <a:ext cx="8152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804000"/>
                </a:solidFill>
                <a:latin typeface="Calibri"/>
                <a:cs typeface="Calibri"/>
              </a:rPr>
              <a:t>session 10</a:t>
            </a:r>
            <a:r>
              <a:rPr lang="en-US" sz="3000" dirty="0" smtClean="0">
                <a:solidFill>
                  <a:srgbClr val="804000"/>
                </a:solidFill>
                <a:cs typeface="Calibri"/>
              </a:rPr>
              <a:t>: </a:t>
            </a:r>
            <a:r>
              <a:rPr lang="en-US" sz="3000" b="1" dirty="0" smtClean="0">
                <a:cs typeface="Calibri"/>
              </a:rPr>
              <a:t>Bait and switch?</a:t>
            </a:r>
            <a:endParaRPr lang="en-US" sz="3000" b="1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862" y="5078591"/>
            <a:ext cx="8152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804000"/>
                </a:solidFill>
                <a:latin typeface="Calibri"/>
                <a:cs typeface="Calibri"/>
              </a:rPr>
              <a:t>session 11</a:t>
            </a:r>
            <a:r>
              <a:rPr lang="en-US" sz="3000" dirty="0" smtClean="0">
                <a:solidFill>
                  <a:srgbClr val="804000"/>
                </a:solidFill>
                <a:cs typeface="Calibri"/>
              </a:rPr>
              <a:t>: </a:t>
            </a:r>
            <a:r>
              <a:rPr lang="en-US" sz="3200" b="1" dirty="0" smtClean="0">
                <a:solidFill>
                  <a:srgbClr val="000000"/>
                </a:solidFill>
              </a:rPr>
              <a:t>What is the true source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of the brokenness around us?</a:t>
            </a:r>
            <a:endParaRPr lang="en-US" sz="3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8653" y="48475"/>
            <a:ext cx="22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/>
                <a:cs typeface="Calibri"/>
              </a:rPr>
              <a:t>session 11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unit 3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8" t="28367" r="2893" b="31973"/>
          <a:stretch/>
        </p:blipFill>
        <p:spPr>
          <a:xfrm>
            <a:off x="254831" y="49574"/>
            <a:ext cx="8506515" cy="2719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wn gri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How we die chart 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How we die chart 2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2" t="22862" r="11709" b="4015"/>
          <a:stretch/>
        </p:blipFill>
        <p:spPr>
          <a:xfrm>
            <a:off x="842317" y="1567912"/>
            <a:ext cx="7230968" cy="5014731"/>
          </a:xfrm>
          <a:prstGeom prst="rect">
            <a:avLst/>
          </a:prstGeom>
        </p:spPr>
      </p:pic>
      <p:pic>
        <p:nvPicPr>
          <p:cNvPr id="5" name="Picture 4" descr="How we die chart 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95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7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wn gri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8653" y="48475"/>
            <a:ext cx="22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/>
                <a:cs typeface="Calibri"/>
              </a:rPr>
              <a:t>session 11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 descr="Ses11Q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0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wn gri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7217" y="3922457"/>
            <a:ext cx="3038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Genesis 3:1–19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208061" y="2407716"/>
            <a:ext cx="67278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1. Why was Adam and Eve’s</a:t>
            </a:r>
            <a:b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choice so bad?</a:t>
            </a:r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8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wn gri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7217" y="3922457"/>
            <a:ext cx="3038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Genesis 3:1–19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069345" y="1798690"/>
            <a:ext cx="700534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2. How is death an alienation</a:t>
            </a:r>
            <a:b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from God, from one another,</a:t>
            </a:r>
            <a:b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and from creation?</a:t>
            </a:r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0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fore Af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008" y="1286863"/>
            <a:ext cx="4505943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796925" algn="l"/>
              </a:tabLst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Genesis 1:28; 2:15–23</a:t>
            </a:r>
          </a:p>
          <a:p>
            <a:pPr>
              <a:lnSpc>
                <a:spcPct val="200000"/>
              </a:lnSpc>
              <a:tabLst>
                <a:tab pos="796925" algn="l"/>
              </a:tabLst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Genesis 2:20b–25</a:t>
            </a:r>
          </a:p>
          <a:p>
            <a:pPr>
              <a:lnSpc>
                <a:spcPct val="200000"/>
              </a:lnSpc>
              <a:tabLst>
                <a:tab pos="796925" algn="l"/>
              </a:tabLst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Genesis 1:28–30; 2:15, 19–20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9148" y="1277592"/>
            <a:ext cx="3612525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1309688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Genesis 3:8–11</a:t>
            </a:r>
          </a:p>
          <a:p>
            <a:pPr>
              <a:lnSpc>
                <a:spcPct val="200000"/>
              </a:lnSpc>
              <a:tabLst>
                <a:tab pos="1309688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Genesis 3:7, 12, 16</a:t>
            </a:r>
          </a:p>
          <a:p>
            <a:pPr>
              <a:lnSpc>
                <a:spcPct val="200000"/>
              </a:lnSpc>
              <a:tabLst>
                <a:tab pos="1309688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Genesis 3:17–19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7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2667" y="2007909"/>
            <a:ext cx="5710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rebellion of Adam and Eve resulted in spiritual and physical </a:t>
            </a:r>
            <a:r>
              <a:rPr lang="en-US" sz="3200" b="1" dirty="0"/>
              <a:t>death</a:t>
            </a:r>
            <a:r>
              <a:rPr lang="en-US" sz="3200" dirty="0"/>
              <a:t> for everyone—</a:t>
            </a:r>
          </a:p>
          <a:p>
            <a:r>
              <a:rPr lang="en-US" sz="3200" dirty="0"/>
              <a:t>	alienation </a:t>
            </a:r>
            <a:r>
              <a:rPr lang="en-US" sz="3200" b="1" i="1" u="sng" dirty="0"/>
              <a:t>from God,</a:t>
            </a:r>
            <a:r>
              <a:rPr lang="en-US" sz="3200" dirty="0"/>
              <a:t> </a:t>
            </a:r>
          </a:p>
          <a:p>
            <a:r>
              <a:rPr lang="en-US" sz="3200" dirty="0"/>
              <a:t>	</a:t>
            </a:r>
            <a:r>
              <a:rPr lang="en-US" sz="3200" b="1" i="1" u="sng" dirty="0"/>
              <a:t>from each other,</a:t>
            </a:r>
            <a:r>
              <a:rPr lang="en-US" sz="3200" dirty="0"/>
              <a:t> and </a:t>
            </a:r>
          </a:p>
          <a:p>
            <a:r>
              <a:rPr lang="en-US" sz="3200" dirty="0"/>
              <a:t>	</a:t>
            </a:r>
            <a:r>
              <a:rPr lang="en-US" sz="3200" b="1" i="1" u="sng" dirty="0"/>
              <a:t>from creation.</a:t>
            </a:r>
            <a:r>
              <a:rPr lang="en-US" sz="3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8451" y="1436977"/>
            <a:ext cx="444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So, </a:t>
            </a:r>
            <a:r>
              <a:rPr lang="en-US" i="1" dirty="0"/>
              <a:t>what is the true source of the brokenness around us? </a:t>
            </a:r>
          </a:p>
        </p:txBody>
      </p:sp>
    </p:spTree>
    <p:extLst>
      <p:ext uri="{BB962C8B-B14F-4D97-AF65-F5344CB8AC3E}">
        <p14:creationId xmlns:p14="http://schemas.microsoft.com/office/powerpoint/2010/main" val="225155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own gri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4861" y="661502"/>
            <a:ext cx="773427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“Sin </a:t>
            </a:r>
            <a:r>
              <a:rPr lang="en-US" sz="4000" b="1" dirty="0"/>
              <a:t>is inherently anti-God,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inherently </a:t>
            </a:r>
            <a:r>
              <a:rPr lang="en-US" sz="4000" b="1" dirty="0"/>
              <a:t>pro-self. </a:t>
            </a:r>
            <a:endParaRPr lang="en-US" sz="4000" b="1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Each </a:t>
            </a:r>
            <a:r>
              <a:rPr lang="en-US" sz="2800" dirty="0"/>
              <a:t>time I sin I make a statement about myself and a statement about (and against) God. 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Each </a:t>
            </a:r>
            <a:r>
              <a:rPr lang="en-US" sz="2800" dirty="0"/>
              <a:t>time I sin, </a:t>
            </a:r>
            <a:r>
              <a:rPr lang="en-US" sz="2800" u="sng" dirty="0"/>
              <a:t>I declare my own independence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my </a:t>
            </a:r>
            <a:r>
              <a:rPr lang="en-US" sz="2800" dirty="0"/>
              <a:t>own desire to be </a:t>
            </a:r>
            <a:r>
              <a:rPr lang="en-US" sz="2800" u="sng" dirty="0"/>
              <a:t>rid of God</a:t>
            </a:r>
            <a:r>
              <a:rPr lang="en-US" sz="2800" dirty="0"/>
              <a:t>; 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 </a:t>
            </a:r>
            <a:r>
              <a:rPr lang="en-US" sz="2800" dirty="0"/>
              <a:t>declare that I can do better than God,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that </a:t>
            </a:r>
            <a:r>
              <a:rPr lang="en-US" sz="2800" dirty="0"/>
              <a:t>I can be a better god than God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036360" y="6543064"/>
            <a:ext cx="1071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rgbClr val="000000"/>
                </a:solidFill>
              </a:rPr>
              <a:t>—Tim </a:t>
            </a:r>
            <a:r>
              <a:rPr lang="en-US" sz="1200" dirty="0" err="1" smtClean="0">
                <a:solidFill>
                  <a:srgbClr val="000000"/>
                </a:solidFill>
              </a:rPr>
              <a:t>Challies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6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826" y="366623"/>
            <a:ext cx="68925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j-lt"/>
                <a:cs typeface="Helvetica"/>
              </a:rPr>
              <a:t>So What? </a:t>
            </a:r>
          </a:p>
          <a:p>
            <a:pPr algn="ctr"/>
            <a:r>
              <a:rPr lang="en-US" i="1" dirty="0" smtClean="0">
                <a:latin typeface="+mj-lt"/>
                <a:cs typeface="Helvetica"/>
              </a:rPr>
              <a:t>Identity &amp; Purpose</a:t>
            </a:r>
          </a:p>
          <a:p>
            <a:pPr algn="ctr"/>
            <a:endParaRPr lang="en-US" dirty="0" smtClean="0">
              <a:latin typeface="+mj-lt"/>
              <a:cs typeface="Helvetica"/>
            </a:endParaRPr>
          </a:p>
          <a:p>
            <a:pPr algn="ctr"/>
            <a:r>
              <a:rPr lang="en-US" dirty="0" smtClean="0">
                <a:latin typeface="+mj-lt"/>
                <a:cs typeface="Helvetica"/>
              </a:rPr>
              <a:t>Copyright © 2013 Great Commission Publications. </a:t>
            </a:r>
          </a:p>
          <a:p>
            <a:pPr algn="ctr"/>
            <a:r>
              <a:rPr lang="en-US" dirty="0" smtClean="0">
                <a:latin typeface="+mj-lt"/>
                <a:cs typeface="Helvetica"/>
              </a:rPr>
              <a:t>All rights reserved. </a:t>
            </a:r>
          </a:p>
          <a:p>
            <a:pPr algn="ctr"/>
            <a:endParaRPr lang="en-US" sz="1400" dirty="0" smtClean="0">
              <a:latin typeface="+mj-lt"/>
              <a:cs typeface="Helvetica"/>
            </a:endParaRPr>
          </a:p>
          <a:p>
            <a:pPr algn="ctr"/>
            <a:r>
              <a:rPr lang="en-US" sz="1400" dirty="0" smtClean="0">
                <a:latin typeface="+mj-lt"/>
                <a:cs typeface="Helvetica"/>
              </a:rPr>
              <a:t>Scripture quotations are from The ESV</a:t>
            </a:r>
            <a:r>
              <a:rPr lang="en-US" sz="1400" dirty="0" smtClean="0">
                <a:cs typeface="Helvetica"/>
              </a:rPr>
              <a:t>®</a:t>
            </a:r>
            <a:r>
              <a:rPr lang="en-US" sz="1400" dirty="0" smtClean="0">
                <a:latin typeface="+mj-lt"/>
                <a:cs typeface="Helvetica"/>
              </a:rPr>
              <a:t> Bible (The Holy Bible, English Standard Version®), copyright © 2001 by Crossway. Used by permission. </a:t>
            </a:r>
          </a:p>
          <a:p>
            <a:pPr algn="ctr"/>
            <a:r>
              <a:rPr lang="en-US" sz="1400" dirty="0" smtClean="0">
                <a:latin typeface="+mj-lt"/>
                <a:cs typeface="Helvetica"/>
              </a:rPr>
              <a:t>All rights reserved. </a:t>
            </a:r>
            <a:r>
              <a:rPr lang="en-US" sz="1400" dirty="0"/>
              <a:t>ESV Text Edition: 2007</a:t>
            </a:r>
            <a:endParaRPr lang="en-US" sz="1400" dirty="0" smtClean="0">
              <a:latin typeface="+mj-lt"/>
              <a:cs typeface="Helvetica"/>
            </a:endParaRPr>
          </a:p>
          <a:p>
            <a:pPr algn="ctr"/>
            <a:endParaRPr lang="en-US" sz="1400" dirty="0" smtClean="0">
              <a:latin typeface="+mj-lt"/>
              <a:cs typeface="Helvetica"/>
            </a:endParaRPr>
          </a:p>
          <a:p>
            <a:pPr algn="ctr"/>
            <a:r>
              <a:rPr lang="en-US" sz="1400" dirty="0" smtClean="0">
                <a:latin typeface="+mj-lt"/>
                <a:cs typeface="Helvetica"/>
              </a:rPr>
              <a:t>This publication contains copyrighted images from </a:t>
            </a:r>
            <a:r>
              <a:rPr lang="en-US" sz="1400" dirty="0" err="1" smtClean="0">
                <a:latin typeface="+mj-lt"/>
                <a:cs typeface="Helvetica"/>
              </a:rPr>
              <a:t>Thinkstock</a:t>
            </a:r>
            <a:r>
              <a:rPr lang="en-US" sz="1400" dirty="0" smtClean="0">
                <a:latin typeface="+mj-lt"/>
                <a:cs typeface="Helvetica"/>
              </a:rPr>
              <a:t> Corporation © 2013, and its licensors. Used under license. “How We Die” chart from </a:t>
            </a:r>
            <a:r>
              <a:rPr lang="en-US" sz="1400" i="1" dirty="0" smtClean="0">
                <a:latin typeface="+mj-lt"/>
                <a:cs typeface="Helvetica"/>
              </a:rPr>
              <a:t>New England Journal of </a:t>
            </a:r>
            <a:r>
              <a:rPr lang="en-US" sz="1400" i="1" dirty="0">
                <a:latin typeface="+mj-lt"/>
                <a:cs typeface="Helvetica"/>
              </a:rPr>
              <a:t>Medicine,</a:t>
            </a:r>
            <a:r>
              <a:rPr lang="en-US" sz="1400" dirty="0">
                <a:latin typeface="+mj-lt"/>
                <a:cs typeface="Helvetica"/>
              </a:rPr>
              <a:t> 2012, http://</a:t>
            </a:r>
            <a:r>
              <a:rPr lang="en-US" sz="1400" dirty="0" err="1">
                <a:latin typeface="+mj-lt"/>
                <a:cs typeface="Helvetica"/>
              </a:rPr>
              <a:t>www.nejm.org</a:t>
            </a:r>
            <a:r>
              <a:rPr lang="en-US" sz="1400" dirty="0">
                <a:latin typeface="+mj-lt"/>
                <a:cs typeface="Helvetica"/>
              </a:rPr>
              <a:t>/</a:t>
            </a:r>
            <a:r>
              <a:rPr lang="en-US" sz="1400" dirty="0" err="1">
                <a:latin typeface="+mj-lt"/>
                <a:cs typeface="Helvetica"/>
              </a:rPr>
              <a:t>doi</a:t>
            </a:r>
            <a:r>
              <a:rPr lang="en-US" sz="1400" dirty="0">
                <a:latin typeface="+mj-lt"/>
                <a:cs typeface="Helvetica"/>
              </a:rPr>
              <a:t>/full/10.1056/</a:t>
            </a:r>
            <a:r>
              <a:rPr lang="en-US" sz="1400" dirty="0" smtClean="0">
                <a:latin typeface="+mj-lt"/>
                <a:cs typeface="Helvetica"/>
              </a:rPr>
              <a:t>NEJMp1113569 via </a:t>
            </a:r>
            <a:r>
              <a:rPr lang="en-US" sz="1400" dirty="0"/>
              <a:t>http://www.washingtonpost.com/blogs/ezra-klein/wp/2012/06/22/how-we-die-in-one</a:t>
            </a:r>
            <a:r>
              <a:rPr lang="en-US" sz="1400"/>
              <a:t>-</a:t>
            </a:r>
            <a:r>
              <a:rPr lang="en-US" sz="1400" smtClean="0"/>
              <a:t>chart</a:t>
            </a:r>
            <a:r>
              <a:rPr lang="en-US" sz="1400">
                <a:cs typeface="Helvetica"/>
              </a:rPr>
              <a:t>, accessed 2012</a:t>
            </a:r>
            <a:r>
              <a:rPr lang="en-US" sz="1400" smtClean="0">
                <a:latin typeface="+mj-lt"/>
                <a:cs typeface="Helvetica"/>
              </a:rPr>
              <a:t>. </a:t>
            </a:r>
            <a:r>
              <a:rPr lang="en-US" sz="1400" dirty="0" smtClean="0">
                <a:latin typeface="+mj-lt"/>
                <a:cs typeface="Helvetica"/>
              </a:rPr>
              <a:t>Quote: Tim </a:t>
            </a:r>
            <a:r>
              <a:rPr lang="en-US" sz="1400" dirty="0" err="1" smtClean="0">
                <a:latin typeface="+mj-lt"/>
                <a:cs typeface="Helvetica"/>
              </a:rPr>
              <a:t>Challies</a:t>
            </a:r>
            <a:r>
              <a:rPr lang="en-US" sz="1400" dirty="0">
                <a:latin typeface="+mj-lt"/>
                <a:cs typeface="Helvetica"/>
              </a:rPr>
              <a:t>, http://</a:t>
            </a:r>
            <a:r>
              <a:rPr lang="en-US" sz="1400" dirty="0" err="1">
                <a:latin typeface="+mj-lt"/>
                <a:cs typeface="Helvetica"/>
              </a:rPr>
              <a:t>www.challies.com</a:t>
            </a:r>
            <a:r>
              <a:rPr lang="en-US" sz="1400" dirty="0">
                <a:latin typeface="+mj-lt"/>
                <a:cs typeface="Helvetica"/>
              </a:rPr>
              <a:t>/</a:t>
            </a:r>
            <a:r>
              <a:rPr lang="en-US" sz="1400" dirty="0" err="1">
                <a:latin typeface="+mj-lt"/>
                <a:cs typeface="Helvetica"/>
              </a:rPr>
              <a:t>christian</a:t>
            </a:r>
            <a:r>
              <a:rPr lang="en-US" sz="1400" dirty="0">
                <a:latin typeface="+mj-lt"/>
                <a:cs typeface="Helvetica"/>
              </a:rPr>
              <a:t>-living/when-</a:t>
            </a:r>
            <a:r>
              <a:rPr lang="en-US" sz="1400" dirty="0" err="1">
                <a:latin typeface="+mj-lt"/>
                <a:cs typeface="Helvetica"/>
              </a:rPr>
              <a:t>i</a:t>
            </a:r>
            <a:r>
              <a:rPr lang="en-US" sz="1400" dirty="0">
                <a:latin typeface="+mj-lt"/>
                <a:cs typeface="Helvetica"/>
              </a:rPr>
              <a:t>-am-</a:t>
            </a:r>
            <a:r>
              <a:rPr lang="en-US" sz="1400" dirty="0" smtClean="0">
                <a:latin typeface="+mj-lt"/>
                <a:cs typeface="Helvetica"/>
              </a:rPr>
              <a:t>god, accessed 2012.</a:t>
            </a:r>
            <a:endParaRPr lang="en-US" sz="1400" dirty="0"/>
          </a:p>
          <a:p>
            <a:pPr algn="ctr"/>
            <a:endParaRPr lang="en-US" sz="1400" dirty="0" smtClean="0">
              <a:latin typeface="+mj-lt"/>
              <a:cs typeface="Helvetica"/>
            </a:endParaRPr>
          </a:p>
          <a:p>
            <a:pPr algn="ctr"/>
            <a:r>
              <a:rPr lang="en-US" dirty="0" smtClean="0">
                <a:latin typeface="+mj-lt"/>
                <a:cs typeface="Helvetica"/>
              </a:rPr>
              <a:t>Duplication of copyrighted material is not permitted.</a:t>
            </a:r>
          </a:p>
          <a:p>
            <a:pPr algn="ctr"/>
            <a:endParaRPr lang="en-US" dirty="0" smtClean="0">
              <a:latin typeface="+mj-lt"/>
              <a:cs typeface="Helvetica"/>
            </a:endParaRPr>
          </a:p>
          <a:p>
            <a:pPr algn="ctr"/>
            <a:r>
              <a:rPr lang="en-US" dirty="0" smtClean="0">
                <a:latin typeface="+mj-lt"/>
                <a:cs typeface="Helvetica"/>
              </a:rPr>
              <a:t>Great Commission Publications</a:t>
            </a:r>
          </a:p>
          <a:p>
            <a:pPr algn="ctr"/>
            <a:r>
              <a:rPr lang="en-US" dirty="0" smtClean="0">
                <a:latin typeface="+mj-lt"/>
                <a:cs typeface="Helvetica"/>
              </a:rPr>
              <a:t>3640 Windsor Park Drive</a:t>
            </a:r>
          </a:p>
          <a:p>
            <a:pPr algn="ctr"/>
            <a:r>
              <a:rPr lang="en-US" dirty="0" err="1" smtClean="0">
                <a:latin typeface="+mj-lt"/>
                <a:cs typeface="Helvetica"/>
              </a:rPr>
              <a:t>Suwanee</a:t>
            </a:r>
            <a:r>
              <a:rPr lang="en-US" dirty="0" smtClean="0">
                <a:latin typeface="+mj-lt"/>
                <a:cs typeface="Helvetica"/>
              </a:rPr>
              <a:t>, GA 30024</a:t>
            </a:r>
          </a:p>
          <a:p>
            <a:pPr algn="ctr"/>
            <a:r>
              <a:rPr lang="en-US" dirty="0" smtClean="0">
                <a:latin typeface="+mj-lt"/>
                <a:cs typeface="Helvetica"/>
              </a:rPr>
              <a:t>800-695-3387</a:t>
            </a:r>
          </a:p>
          <a:p>
            <a:pPr algn="ctr"/>
            <a:r>
              <a:rPr lang="en-US" dirty="0" err="1" smtClean="0">
                <a:latin typeface="+mj-lt"/>
                <a:cs typeface="Helvetica"/>
              </a:rPr>
              <a:t>www.gcp.org</a:t>
            </a:r>
            <a:endParaRPr lang="en-US" dirty="0" smtClean="0">
              <a:latin typeface="+mj-lt"/>
              <a:cs typeface="Helvetica"/>
            </a:endParaRPr>
          </a:p>
          <a:p>
            <a:pPr algn="ctr"/>
            <a:r>
              <a:rPr lang="en-US" dirty="0" err="1" smtClean="0">
                <a:latin typeface="+mj-lt"/>
                <a:cs typeface="Helvetica"/>
              </a:rPr>
              <a:t>www.sowhatstudies.org</a:t>
            </a:r>
            <a:endParaRPr lang="en-US" dirty="0" smtClean="0">
              <a:latin typeface="+mj-lt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333</Words>
  <Application>Microsoft Macintosh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Great Commission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 Cossar</dc:creator>
  <cp:lastModifiedBy>Heather Cossar</cp:lastModifiedBy>
  <cp:revision>278</cp:revision>
  <cp:lastPrinted>2012-12-05T20:37:55Z</cp:lastPrinted>
  <dcterms:created xsi:type="dcterms:W3CDTF">2011-10-31T13:20:58Z</dcterms:created>
  <dcterms:modified xsi:type="dcterms:W3CDTF">2012-12-15T17:40:14Z</dcterms:modified>
</cp:coreProperties>
</file>